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03763"/>
  <p:notesSz cx="6735763" cy="9872663"/>
  <p:defaultTextStyle>
    <a:defPPr>
      <a:defRPr lang="ja-JP"/>
    </a:defPPr>
    <a:lvl1pPr marL="0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>
        <p:scale>
          <a:sx n="33" d="100"/>
          <a:sy n="33" d="100"/>
        </p:scale>
        <p:origin x="342" y="-54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1DE1-130D-40F6-B6D6-94E63A09D6B1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DBA0-2C5A-4361-ADFF-B184FCFF2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1782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1DE1-130D-40F6-B6D6-94E63A09D6B1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DBA0-2C5A-4361-ADFF-B184FCFF2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003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1DE1-130D-40F6-B6D6-94E63A09D6B1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DBA0-2C5A-4361-ADFF-B184FCFF2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393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1DE1-130D-40F6-B6D6-94E63A09D6B1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DBA0-2C5A-4361-ADFF-B184FCFF2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80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1DE1-130D-40F6-B6D6-94E63A09D6B1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DBA0-2C5A-4361-ADFF-B184FCFF2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598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1DE1-130D-40F6-B6D6-94E63A09D6B1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DBA0-2C5A-4361-ADFF-B184FCFF2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87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1DE1-130D-40F6-B6D6-94E63A09D6B1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DBA0-2C5A-4361-ADFF-B184FCFF2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79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1DE1-130D-40F6-B6D6-94E63A09D6B1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DBA0-2C5A-4361-ADFF-B184FCFF2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42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1DE1-130D-40F6-B6D6-94E63A09D6B1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DBA0-2C5A-4361-ADFF-B184FCFF2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98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1DE1-130D-40F6-B6D6-94E63A09D6B1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DBA0-2C5A-4361-ADFF-B184FCFF2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46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1DE1-130D-40F6-B6D6-94E63A09D6B1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1DBA0-2C5A-4361-ADFF-B184FCFF2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294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61DE1-130D-40F6-B6D6-94E63A09D6B1}" type="datetimeFigureOut">
              <a:rPr kumimoji="1" lang="ja-JP" altLang="en-US" smtClean="0"/>
              <a:t>2021/9/28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1DBA0-2C5A-4361-ADFF-B184FCFF2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15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44366668-FEDC-45E9-A801-FAF51C542DEA}"/>
              </a:ext>
            </a:extLst>
          </p:cNvPr>
          <p:cNvSpPr txBox="1"/>
          <p:nvPr/>
        </p:nvSpPr>
        <p:spPr>
          <a:xfrm>
            <a:off x="57150" y="137297"/>
            <a:ext cx="30160913" cy="5601533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altLang="ja-JP" sz="6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6000" dirty="0">
                <a:latin typeface="+mn-ea"/>
              </a:rPr>
              <a:t>(</a:t>
            </a:r>
            <a:r>
              <a:rPr lang="ja-JP" altLang="ja-JP" sz="6000" dirty="0">
                <a:latin typeface="+mn-ea"/>
              </a:rPr>
              <a:t>番号</a:t>
            </a:r>
            <a:r>
              <a:rPr lang="en-US" altLang="ja-JP" sz="6000" dirty="0">
                <a:latin typeface="+mn-ea"/>
              </a:rPr>
              <a:t>)</a:t>
            </a:r>
            <a:r>
              <a:rPr lang="ja-JP" altLang="ja-JP" sz="6000" dirty="0">
                <a:latin typeface="+mn-ea"/>
              </a:rPr>
              <a:t>班　</a:t>
            </a:r>
            <a:r>
              <a:rPr lang="ja-JP" altLang="ja-JP" sz="13800" dirty="0">
                <a:latin typeface="+mn-ea"/>
              </a:rPr>
              <a:t>タイトルタイトルタイトル</a:t>
            </a:r>
            <a:endParaRPr lang="ja-JP" altLang="ja-JP" sz="8800" dirty="0">
              <a:latin typeface="+mn-ea"/>
            </a:endParaRPr>
          </a:p>
          <a:p>
            <a:pPr algn="ctr"/>
            <a:endParaRPr lang="en-US" altLang="ja-JP" sz="4000" dirty="0">
              <a:latin typeface="+mn-ea"/>
            </a:endParaRPr>
          </a:p>
          <a:p>
            <a:pPr algn="ctr"/>
            <a:r>
              <a:rPr lang="ja-JP" altLang="ja-JP" sz="4000" dirty="0">
                <a:latin typeface="+mn-ea"/>
              </a:rPr>
              <a:t>宮城県</a:t>
            </a:r>
            <a:r>
              <a:rPr lang="ja-JP" altLang="en-US" sz="4000" dirty="0">
                <a:latin typeface="+mn-ea"/>
              </a:rPr>
              <a:t>●●</a:t>
            </a:r>
            <a:r>
              <a:rPr lang="ja-JP" altLang="ja-JP" sz="4000" dirty="0">
                <a:latin typeface="+mn-ea"/>
              </a:rPr>
              <a:t>高等学校</a:t>
            </a:r>
            <a:r>
              <a:rPr lang="ja-JP" altLang="en-US" sz="4000" dirty="0">
                <a:latin typeface="+mn-ea"/>
              </a:rPr>
              <a:t>●</a:t>
            </a:r>
            <a:r>
              <a:rPr lang="ja-JP" altLang="ja-JP" sz="4000" dirty="0">
                <a:latin typeface="+mn-ea"/>
              </a:rPr>
              <a:t>学年　　</a:t>
            </a:r>
            <a:r>
              <a:rPr lang="en-US" altLang="ja-JP" sz="4000" dirty="0">
                <a:latin typeface="+mn-ea"/>
              </a:rPr>
              <a:t>2100</a:t>
            </a:r>
            <a:r>
              <a:rPr lang="ja-JP" altLang="ja-JP" sz="4000" dirty="0">
                <a:latin typeface="+mn-ea"/>
              </a:rPr>
              <a:t>　苗字　名前　　</a:t>
            </a:r>
            <a:r>
              <a:rPr lang="en-US" altLang="ja-JP" sz="4000" dirty="0">
                <a:latin typeface="+mn-ea"/>
              </a:rPr>
              <a:t>2200</a:t>
            </a:r>
            <a:r>
              <a:rPr lang="ja-JP" altLang="ja-JP" sz="4000" dirty="0">
                <a:latin typeface="+mn-ea"/>
              </a:rPr>
              <a:t>　苗字　名前</a:t>
            </a:r>
          </a:p>
          <a:p>
            <a:pPr algn="ctr"/>
            <a:r>
              <a:rPr lang="en-US" altLang="ja-JP" sz="4000" dirty="0">
                <a:latin typeface="+mn-ea"/>
              </a:rPr>
              <a:t>2300</a:t>
            </a:r>
            <a:r>
              <a:rPr lang="ja-JP" altLang="ja-JP" sz="4000" dirty="0">
                <a:latin typeface="+mn-ea"/>
              </a:rPr>
              <a:t>　苗字　名前　　</a:t>
            </a:r>
            <a:r>
              <a:rPr lang="en-US" altLang="ja-JP" sz="4000" dirty="0">
                <a:latin typeface="+mn-ea"/>
              </a:rPr>
              <a:t>2400</a:t>
            </a:r>
            <a:r>
              <a:rPr lang="ja-JP" altLang="ja-JP" sz="4000" dirty="0">
                <a:latin typeface="+mn-ea"/>
              </a:rPr>
              <a:t>　苗字　名前　　</a:t>
            </a:r>
            <a:r>
              <a:rPr lang="en-US" altLang="ja-JP" sz="4000" dirty="0">
                <a:latin typeface="+mn-ea"/>
              </a:rPr>
              <a:t>2500</a:t>
            </a:r>
            <a:r>
              <a:rPr lang="ja-JP" altLang="ja-JP" sz="4000" dirty="0">
                <a:latin typeface="+mn-ea"/>
              </a:rPr>
              <a:t>　苗字　名前</a:t>
            </a:r>
            <a:endParaRPr lang="en-US" altLang="ja-JP" sz="4000" dirty="0">
              <a:latin typeface="+mn-ea"/>
            </a:endParaRPr>
          </a:p>
          <a:p>
            <a:pPr algn="ctr"/>
            <a:endParaRPr lang="ja-JP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9DA00AD1-1003-4DBC-8196-07A8E4057288}"/>
              </a:ext>
            </a:extLst>
          </p:cNvPr>
          <p:cNvSpPr/>
          <p:nvPr/>
        </p:nvSpPr>
        <p:spPr>
          <a:xfrm>
            <a:off x="57150" y="6206594"/>
            <a:ext cx="14763750" cy="63094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ja-JP" sz="9600" b="1" kern="100" dirty="0">
                <a:latin typeface="+mn-ea"/>
                <a:cs typeface="Times New Roman" panose="02020603050405020304" pitchFamily="18" charset="0"/>
              </a:rPr>
              <a:t>はじめに</a:t>
            </a:r>
            <a:endParaRPr lang="ja-JP" altLang="ja-JP" sz="1800" kern="100" dirty="0">
              <a:latin typeface="+mn-ea"/>
              <a:cs typeface="Times New Roman" panose="02020603050405020304" pitchFamily="18" charset="0"/>
            </a:endParaRPr>
          </a:p>
          <a:p>
            <a:pPr algn="l"/>
            <a:r>
              <a:rPr lang="en-US" altLang="ja-JP" sz="3600" kern="100" dirty="0">
                <a:latin typeface="+mn-ea"/>
                <a:cs typeface="Times New Roman" panose="02020603050405020304" pitchFamily="18" charset="0"/>
              </a:rPr>
              <a:t> </a:t>
            </a:r>
            <a:r>
              <a:rPr lang="ja-JP" altLang="en-US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その研究を行うに至ったいきさつや背景・経緯などを記載します。</a:t>
            </a:r>
          </a:p>
          <a:p>
            <a:r>
              <a:rPr lang="ja-JP" altLang="en-US" sz="4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過去に行われた研究（先行研究）の論文や資料を十分に読み，その研究を行うに至った経緯に盛り込みましょう。</a:t>
            </a:r>
            <a:endParaRPr lang="en-US" altLang="ja-JP" sz="4400" b="0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先輩の研究を引き継ぐ場合には，これまでの研究で，「何が」「どこまで」明らかになったのかどんな課題が残っているのか明記し，「どこからが」自分達の研究なのかを明確に記します。</a:t>
            </a:r>
            <a:endParaRPr lang="ja-JP" altLang="ja-JP" sz="11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041948E8-7F62-4C9C-9A72-E39AB9BCC0ED}"/>
              </a:ext>
            </a:extLst>
          </p:cNvPr>
          <p:cNvSpPr/>
          <p:nvPr/>
        </p:nvSpPr>
        <p:spPr>
          <a:xfrm>
            <a:off x="57150" y="12860667"/>
            <a:ext cx="14763750" cy="36009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600" b="1" kern="100" dirty="0">
                <a:latin typeface="+mn-ea"/>
                <a:cs typeface="Times New Roman" panose="02020603050405020304" pitchFamily="18" charset="0"/>
              </a:rPr>
              <a:t>研究目的</a:t>
            </a:r>
            <a:endParaRPr lang="ja-JP" altLang="ja-JP" sz="1800" kern="100" dirty="0">
              <a:latin typeface="+mn-ea"/>
              <a:cs typeface="Times New Roman" panose="02020603050405020304" pitchFamily="18" charset="0"/>
            </a:endParaRPr>
          </a:p>
          <a:p>
            <a:r>
              <a:rPr lang="ja-JP" altLang="en-US" sz="3600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en-US" sz="4400" kern="100" dirty="0">
                <a:latin typeface="+mn-ea"/>
                <a:cs typeface="Times New Roman" panose="02020603050405020304" pitchFamily="18" charset="0"/>
              </a:rPr>
              <a:t>何を明らかにしたいのか，ゴールをどこに設定するのかを明記します。</a:t>
            </a:r>
            <a:endParaRPr lang="en-US" altLang="ja-JP" sz="4400" kern="100" dirty="0">
              <a:latin typeface="+mn-ea"/>
              <a:cs typeface="Times New Roman" panose="02020603050405020304" pitchFamily="18" charset="0"/>
            </a:endParaRPr>
          </a:p>
          <a:p>
            <a:r>
              <a:rPr lang="ja-JP" altLang="en-US" sz="4400" kern="100" dirty="0">
                <a:latin typeface="+mn-ea"/>
                <a:cs typeface="Times New Roman" panose="02020603050405020304" pitchFamily="18" charset="0"/>
              </a:rPr>
              <a:t>　目的はできるだけ具体的なものが良いでしょう。</a:t>
            </a:r>
            <a:endParaRPr lang="ja-JP" altLang="ja-JP" sz="11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46556ABD-21A5-4C34-88E3-77D46A80CA72}"/>
              </a:ext>
            </a:extLst>
          </p:cNvPr>
          <p:cNvSpPr/>
          <p:nvPr/>
        </p:nvSpPr>
        <p:spPr>
          <a:xfrm>
            <a:off x="64831" y="16916278"/>
            <a:ext cx="14763750" cy="783291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600" b="1" kern="100" dirty="0">
                <a:latin typeface="+mn-ea"/>
                <a:cs typeface="Times New Roman" panose="02020603050405020304" pitchFamily="18" charset="0"/>
              </a:rPr>
              <a:t>仮説</a:t>
            </a:r>
            <a:endParaRPr lang="ja-JP" altLang="ja-JP" sz="1800" kern="100" dirty="0">
              <a:latin typeface="+mn-ea"/>
              <a:cs typeface="Times New Roman" panose="02020603050405020304" pitchFamily="18" charset="0"/>
            </a:endParaRPr>
          </a:p>
          <a:p>
            <a:r>
              <a:rPr lang="en-US" altLang="ja-JP" sz="3600" kern="100" dirty="0">
                <a:latin typeface="+mn-ea"/>
                <a:cs typeface="Times New Roman" panose="02020603050405020304" pitchFamily="18" charset="0"/>
              </a:rPr>
              <a:t> </a:t>
            </a:r>
            <a:r>
              <a:rPr lang="ja-JP" altLang="en-US" sz="4400" kern="100" dirty="0">
                <a:latin typeface="+mn-ea"/>
                <a:cs typeface="Times New Roman" panose="02020603050405020304" pitchFamily="18" charset="0"/>
              </a:rPr>
              <a:t>　仮説がないと，ただの「実験ショー」「調べ学習」になってしまいます。背景やこれまでの先行研究を踏まえて，自分はどのような見通しを持っているのかを記しましょう。</a:t>
            </a:r>
            <a:endParaRPr lang="en-US" altLang="ja-JP" sz="4400" kern="100" dirty="0">
              <a:latin typeface="+mn-ea"/>
              <a:cs typeface="Times New Roman" panose="02020603050405020304" pitchFamily="18" charset="0"/>
            </a:endParaRPr>
          </a:p>
          <a:p>
            <a:r>
              <a:rPr lang="ja-JP" altLang="en-US" sz="4400" kern="100" dirty="0">
                <a:latin typeface="+mn-ea"/>
                <a:cs typeface="Times New Roman" panose="02020603050405020304" pitchFamily="18" charset="0"/>
              </a:rPr>
              <a:t>　基本的には「～なので」「～ならば」「～になる」という形式で仮説を述べます。</a:t>
            </a:r>
            <a:endParaRPr lang="en-US" altLang="ja-JP" sz="4400" kern="100" dirty="0">
              <a:latin typeface="+mn-ea"/>
              <a:cs typeface="Times New Roman" panose="02020603050405020304" pitchFamily="18" charset="0"/>
            </a:endParaRPr>
          </a:p>
          <a:p>
            <a:r>
              <a:rPr lang="ja-JP" altLang="en-US" sz="4400" kern="100" dirty="0">
                <a:latin typeface="+mn-ea"/>
                <a:cs typeface="Times New Roman" panose="02020603050405020304" pitchFamily="18" charset="0"/>
              </a:rPr>
              <a:t>　先輩の研究や，自分が前回取り組んだ研究内容，文献などを調べ，できるだけこれまでの実績や先行研究・調査を踏まえることが大切です。</a:t>
            </a:r>
            <a:endParaRPr lang="en-US" altLang="ja-JP" sz="4400" kern="100" dirty="0">
              <a:latin typeface="+mn-ea"/>
              <a:cs typeface="Times New Roman" panose="02020603050405020304" pitchFamily="18" charset="0"/>
            </a:endParaRPr>
          </a:p>
          <a:p>
            <a:r>
              <a:rPr lang="ja-JP" altLang="en-US" sz="4400" kern="100" dirty="0">
                <a:latin typeface="+mn-ea"/>
                <a:cs typeface="Times New Roman" panose="02020603050405020304" pitchFamily="18" charset="0"/>
              </a:rPr>
              <a:t>　ただ「何となくそう思う」では仮説として成立しません。</a:t>
            </a:r>
            <a:endParaRPr lang="ja-JP" altLang="ja-JP" sz="5400" dirty="0">
              <a:latin typeface="+mn-ea"/>
            </a:endParaRPr>
          </a:p>
          <a:p>
            <a:pPr algn="just">
              <a:spcAft>
                <a:spcPts val="0"/>
              </a:spcAft>
            </a:pPr>
            <a:endParaRPr lang="ja-JP" altLang="ja-JP" sz="11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FB1C12B9-76BF-43FC-ABF5-6CAA2FE69239}"/>
              </a:ext>
            </a:extLst>
          </p:cNvPr>
          <p:cNvSpPr/>
          <p:nvPr/>
        </p:nvSpPr>
        <p:spPr>
          <a:xfrm>
            <a:off x="64831" y="25065679"/>
            <a:ext cx="14763750" cy="71558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600" b="1" kern="100" dirty="0">
                <a:latin typeface="+mn-ea"/>
                <a:cs typeface="Times New Roman" panose="02020603050405020304" pitchFamily="18" charset="0"/>
              </a:rPr>
              <a:t>研究方法（調査方法）</a:t>
            </a:r>
            <a:endParaRPr lang="ja-JP" altLang="ja-JP" sz="1800" kern="100" dirty="0">
              <a:latin typeface="+mn-ea"/>
              <a:cs typeface="Times New Roman" panose="02020603050405020304" pitchFamily="18" charset="0"/>
            </a:endParaRPr>
          </a:p>
          <a:p>
            <a:pPr algn="l"/>
            <a:r>
              <a:rPr lang="ja-JP" altLang="en-US" sz="3600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en-US" sz="4400" kern="100" dirty="0">
                <a:latin typeface="+mn-ea"/>
                <a:cs typeface="Times New Roman" panose="02020603050405020304" pitchFamily="18" charset="0"/>
              </a:rPr>
              <a:t>自分が立てた「仮説」が真実なのか，そうでないのか，を科学的に証明するための，検証方法を記載します。</a:t>
            </a:r>
          </a:p>
          <a:p>
            <a:r>
              <a:rPr lang="ja-JP" altLang="en-US" sz="4400" kern="100" dirty="0">
                <a:latin typeface="+mn-ea"/>
                <a:cs typeface="Times New Roman" panose="02020603050405020304" pitchFamily="18" charset="0"/>
              </a:rPr>
              <a:t> 観察・実験で得られた結果が，客観的で信頼できることを証明できるようにしましょう。</a:t>
            </a:r>
          </a:p>
          <a:p>
            <a:r>
              <a:rPr lang="ja-JP" altLang="en-US" sz="4400" kern="100" dirty="0">
                <a:latin typeface="+mn-ea"/>
                <a:cs typeface="Times New Roman" panose="02020603050405020304" pitchFamily="18" charset="0"/>
              </a:rPr>
              <a:t>　どのような条件，装置，器具，薬品，期間，回数なども詳細に記載すると，研究内容が伝わりやすくなります。</a:t>
            </a:r>
          </a:p>
          <a:p>
            <a:r>
              <a:rPr lang="ja-JP" altLang="en-US" sz="4400" kern="100" dirty="0">
                <a:latin typeface="+mn-ea"/>
                <a:cs typeface="Times New Roman" panose="02020603050405020304" pitchFamily="18" charset="0"/>
              </a:rPr>
              <a:t>　観察・実験の様子など，画像として保存した場合にはその画像があると，視覚的に伝えることができるでしょう。 　</a:t>
            </a:r>
            <a:endParaRPr lang="ja-JP" altLang="ja-JP" sz="4400" kern="100" dirty="0">
              <a:latin typeface="+mn-ea"/>
              <a:cs typeface="Times New Roman" panose="02020603050405020304" pitchFamily="18" charset="0"/>
            </a:endParaRPr>
          </a:p>
          <a:p>
            <a:endParaRPr lang="ja-JP" altLang="ja-JP" sz="11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70D9B818-9CB3-4A8B-9A02-4C335297484C}"/>
              </a:ext>
            </a:extLst>
          </p:cNvPr>
          <p:cNvSpPr/>
          <p:nvPr/>
        </p:nvSpPr>
        <p:spPr>
          <a:xfrm>
            <a:off x="57150" y="32576120"/>
            <a:ext cx="14820900" cy="894090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600" b="1" kern="100" dirty="0">
                <a:latin typeface="+mn-ea"/>
                <a:cs typeface="Times New Roman" panose="02020603050405020304" pitchFamily="18" charset="0"/>
              </a:rPr>
              <a:t>結果</a:t>
            </a:r>
            <a:endParaRPr lang="en-US" altLang="ja-JP" sz="1800" b="1" kern="100" dirty="0">
              <a:latin typeface="+mn-ea"/>
              <a:cs typeface="Times New Roman" panose="02020603050405020304" pitchFamily="18" charset="0"/>
            </a:endParaRPr>
          </a:p>
          <a:p>
            <a:pPr algn="l"/>
            <a:r>
              <a:rPr lang="ja-JP" altLang="en-US" sz="3600" kern="100" dirty="0">
                <a:solidFill>
                  <a:srgbClr val="000000"/>
                </a:solidFill>
                <a:latin typeface="+mn-ea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4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どのような結果が得られたのか，データや資料をもとにしてまとめます。図，表，グラフで表せるものは，次の点に注意してまとめましょう。</a:t>
            </a:r>
            <a:endParaRPr lang="en-US" altLang="ja-JP" sz="4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/>
            <a:endParaRPr lang="ja-JP" altLang="en-US" sz="4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36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➊グラフの縦軸と横軸には必ず単位をつけます。</a:t>
            </a:r>
          </a:p>
          <a:p>
            <a:r>
              <a:rPr lang="ja-JP" altLang="en-US" sz="36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❷色別にする場合にはその色が何を表すのか「凡例」を示しましょう。</a:t>
            </a:r>
            <a:endParaRPr lang="en-US" altLang="ja-JP" sz="36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4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結果ですので，自分の主観や考えは，あまり含めない方がいいでしょう。また，条件が途中で変わってしまった場合や，データに欠損（データがとれなかった範囲）があるような場合には，そのことも明記します。</a:t>
            </a:r>
            <a:endParaRPr lang="ja-JP" altLang="ja-JP" sz="4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>
              <a:spcAft>
                <a:spcPts val="0"/>
              </a:spcAft>
            </a:pPr>
            <a:endParaRPr lang="ja-JP" altLang="ja-JP" sz="11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5D24DAFA-75E9-4EC2-B156-D765C0722EC9}"/>
              </a:ext>
            </a:extLst>
          </p:cNvPr>
          <p:cNvSpPr/>
          <p:nvPr/>
        </p:nvSpPr>
        <p:spPr>
          <a:xfrm>
            <a:off x="15454313" y="6206594"/>
            <a:ext cx="14763750" cy="125726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600" b="1" kern="100" dirty="0">
                <a:latin typeface="+mn-ea"/>
                <a:cs typeface="Times New Roman" panose="02020603050405020304" pitchFamily="18" charset="0"/>
              </a:rPr>
              <a:t>考察</a:t>
            </a:r>
            <a:endParaRPr lang="ja-JP" altLang="ja-JP" sz="1800" kern="100" dirty="0">
              <a:latin typeface="+mn-ea"/>
              <a:cs typeface="Times New Roman" panose="02020603050405020304" pitchFamily="18" charset="0"/>
            </a:endParaRPr>
          </a:p>
          <a:p>
            <a:r>
              <a:rPr lang="ja-JP" altLang="en-US" sz="18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40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「仮説」に対してどのような「結果」が得られ，その結果をどう解釈するのか，仮説の検証結果が考察です。</a:t>
            </a:r>
          </a:p>
          <a:p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「～だった」など事実の羅列だけで，「結果」と「考察」の区別がつきにくいまとめにならないように注意が必要です。</a:t>
            </a:r>
            <a:endParaRPr lang="en-US" altLang="ja-JP" sz="4400" b="0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4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考察は「結果が～だったことから●●の可能性が高い」「～という結果だったので，△△だと考える」という表現になります。</a:t>
            </a:r>
            <a:endParaRPr lang="en-US" altLang="ja-JP" sz="4400" b="0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4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</a:t>
            </a:r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また，期待と異なる結果が得られた，失敗した，想定外の結果だった場合も，実験・観察の状況を振り返り，その原因や，要因を明記しましょう。「上手くいかなかった」で終わらずに，しっかり向き合い，その原因を考え，改善策を考えることも立派な研究です。</a:t>
            </a:r>
          </a:p>
          <a:p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そのためにも，記録は大切です。細かなこともできるだけ記録を残しましょう。カメラで撮影しておくことも有効です。</a:t>
            </a:r>
          </a:p>
          <a:p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語尾に注意が必要です。「である」と断言していいのか，「可能性が高い」のか，「～の可能性がある」のか，「ウソ」にならないよう，分からないことは分からないと，明言しましょう。</a:t>
            </a:r>
            <a:endParaRPr lang="ja-JP" altLang="ja-JP" sz="8800" dirty="0">
              <a:latin typeface="+mn-ea"/>
            </a:endParaRPr>
          </a:p>
          <a:p>
            <a:pPr algn="just">
              <a:spcAft>
                <a:spcPts val="0"/>
              </a:spcAft>
            </a:pPr>
            <a:endParaRPr lang="ja-JP" altLang="ja-JP" sz="11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D1840B9F-13D8-4F4F-816C-E9C819B7BDD0}"/>
              </a:ext>
            </a:extLst>
          </p:cNvPr>
          <p:cNvSpPr/>
          <p:nvPr/>
        </p:nvSpPr>
        <p:spPr>
          <a:xfrm>
            <a:off x="15454313" y="19424416"/>
            <a:ext cx="14763750" cy="1037207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600" b="1" kern="100" dirty="0">
                <a:latin typeface="+mn-ea"/>
                <a:cs typeface="Times New Roman" panose="02020603050405020304" pitchFamily="18" charset="0"/>
              </a:rPr>
              <a:t>成果と課題</a:t>
            </a:r>
            <a:endParaRPr lang="ja-JP" altLang="ja-JP" sz="1800" kern="100" dirty="0">
              <a:latin typeface="+mn-ea"/>
              <a:cs typeface="Times New Roman" panose="02020603050405020304" pitchFamily="18" charset="0"/>
            </a:endParaRPr>
          </a:p>
          <a:p>
            <a:r>
              <a:rPr lang="ja-JP" altLang="en-US" sz="18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結果と考察を踏まえ，何がどこまで明らかになったといえるのか，また，更に研究を発展させるにはどうすべきか，研究の成果と，残された課題，新たに生じた疑問などを記載します。</a:t>
            </a:r>
          </a:p>
          <a:p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実際の発表会でもよくあることですが，課題が分かりやすくまとめられていれば，聴講者から思わぬヒントやアドバイスをもらえたり，新しいつながりが生まれ，研究が大きく前進したりします。</a:t>
            </a:r>
          </a:p>
          <a:p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研究によって生まれた課題に対して，さらに新たに仮説を立て，検証し，さらに新たな成果が得られる</a:t>
            </a:r>
            <a:r>
              <a:rPr lang="en-US" altLang="ja-JP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これこそが研究の醍醐味ともいえます。</a:t>
            </a:r>
          </a:p>
          <a:p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課題が明確で，探究しがいのある研究であれば，後輩がさらに発展させてくれる場合もあります。謙虚にかつ，前向きに，分かりやすく研究を振り返りましょう。</a:t>
            </a:r>
            <a:endParaRPr lang="ja-JP" altLang="ja-JP" sz="2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BDD4E916-3F70-4706-853B-1370BB32C0D1}"/>
              </a:ext>
            </a:extLst>
          </p:cNvPr>
          <p:cNvSpPr/>
          <p:nvPr/>
        </p:nvSpPr>
        <p:spPr>
          <a:xfrm>
            <a:off x="15454313" y="30530389"/>
            <a:ext cx="14763750" cy="427809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600" b="1" kern="100" dirty="0">
                <a:latin typeface="+mn-ea"/>
                <a:cs typeface="Times New Roman" panose="02020603050405020304" pitchFamily="18" charset="0"/>
              </a:rPr>
              <a:t>謝辞</a:t>
            </a:r>
            <a:endParaRPr lang="ja-JP" altLang="ja-JP" sz="1800" kern="100" dirty="0">
              <a:latin typeface="+mn-ea"/>
              <a:cs typeface="Times New Roman" panose="02020603050405020304" pitchFamily="18" charset="0"/>
            </a:endParaRPr>
          </a:p>
          <a:p>
            <a:r>
              <a:rPr lang="ja-JP" altLang="en-US" sz="40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4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学校の先生以外に，研究について相談や指導して下さった方がいれば，所属と氏名を記載します。</a:t>
            </a:r>
          </a:p>
          <a:p>
            <a:r>
              <a:rPr lang="ja-JP" altLang="en-US" sz="4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敬語と同じで，聴講者からすれば，学校の先生は身内ですので，通常，謝辞には入れません。</a:t>
            </a:r>
            <a:endParaRPr lang="ja-JP" altLang="ja-JP" sz="4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C2C5BA2A-2010-4435-A473-FACE5D300242}"/>
              </a:ext>
            </a:extLst>
          </p:cNvPr>
          <p:cNvSpPr/>
          <p:nvPr/>
        </p:nvSpPr>
        <p:spPr>
          <a:xfrm>
            <a:off x="15511464" y="35808867"/>
            <a:ext cx="14763750" cy="427809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9600" b="1" kern="100" dirty="0">
                <a:latin typeface="+mn-ea"/>
                <a:cs typeface="Times New Roman" panose="02020603050405020304" pitchFamily="18" charset="0"/>
              </a:rPr>
              <a:t>参考文献</a:t>
            </a:r>
            <a:endParaRPr lang="ja-JP" altLang="ja-JP" sz="1800" kern="100" dirty="0">
              <a:latin typeface="+mn-ea"/>
              <a:cs typeface="Times New Roman" panose="02020603050405020304" pitchFamily="18" charset="0"/>
            </a:endParaRPr>
          </a:p>
          <a:p>
            <a:pPr algn="l"/>
            <a:r>
              <a:rPr lang="en-US" altLang="ja-JP" sz="3600" kern="100" dirty="0">
                <a:latin typeface="+mn-ea"/>
                <a:cs typeface="Times New Roman" panose="02020603050405020304" pitchFamily="18" charset="0"/>
              </a:rPr>
              <a:t> </a:t>
            </a:r>
            <a:r>
              <a:rPr lang="ja-JP" altLang="en-US" sz="3600" kern="100" dirty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参考にした文献を記載します。インターネットからの情報の場合，「サイト名」と「</a:t>
            </a:r>
            <a:r>
              <a:rPr lang="en-US" altLang="ja-JP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rPr>
              <a:t>URL</a:t>
            </a:r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」を記載します。</a:t>
            </a:r>
          </a:p>
          <a:p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4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rPr>
              <a:t>Wikipedia</a:t>
            </a:r>
            <a:r>
              <a:rPr lang="ja-JP" altLang="en-US" sz="44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など，不特定多数が編集できるサイトの情報を，研究の参考にするのは避けましょう。</a:t>
            </a:r>
            <a:endParaRPr lang="en-US" altLang="ja-JP" sz="8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30007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863</TotalTime>
  <Words>1056</Words>
  <Application>Microsoft Office PowerPoint</Application>
  <PresentationFormat>ユーザー設定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ＭＳ Ｐゴシック</vt:lpstr>
      <vt:lpstr>游明朝</vt:lpstr>
      <vt:lpstr>Arial</vt:lpstr>
      <vt:lpstr>Calibri</vt:lpstr>
      <vt:lpstr>Calibri Light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Student2</dc:creator>
  <cp:lastModifiedBy>久光 重宏</cp:lastModifiedBy>
  <cp:revision>51</cp:revision>
  <cp:lastPrinted>2021-09-28T09:42:23Z</cp:lastPrinted>
  <dcterms:created xsi:type="dcterms:W3CDTF">2020-07-30T02:04:08Z</dcterms:created>
  <dcterms:modified xsi:type="dcterms:W3CDTF">2021-09-28T10:39:29Z</dcterms:modified>
</cp:coreProperties>
</file>